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12"/>
  </p:notesMasterIdLst>
  <p:sldIdLst>
    <p:sldId id="256" r:id="rId5"/>
    <p:sldId id="258" r:id="rId6"/>
    <p:sldId id="283" r:id="rId7"/>
    <p:sldId id="284" r:id="rId8"/>
    <p:sldId id="288" r:id="rId9"/>
    <p:sldId id="285" r:id="rId10"/>
    <p:sldId id="28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elcome" id="{3374D542-6E3E-455F-9BFB-B45891911720}">
          <p14:sldIdLst>
            <p14:sldId id="256"/>
          </p14:sldIdLst>
        </p14:section>
        <p14:section name="Search for 3D Models" id="{6844172C-9703-4DC7-908A-C23538616A3C}">
          <p14:sldIdLst>
            <p14:sldId id="258"/>
            <p14:sldId id="283"/>
            <p14:sldId id="284"/>
            <p14:sldId id="288"/>
            <p14:sldId id="285"/>
            <p14:sldId id="287"/>
          </p14:sldIdLst>
        </p14:section>
        <p14:section name="Insert a 3D Model from a File" id="{66737F24-1C36-4DF4-A00F-927A3F1468AC}">
          <p14:sldIdLst/>
        </p14:section>
        <p14:section name="Position and Rotate Your 3D Model" id="{A08F0015-E7F5-4E26-BBAF-AEE4F9A16AD2}">
          <p14:sldIdLst/>
        </p14:section>
        <p14:section name="Animate Your 3D Model" id="{B62868DA-F525-4AC5-9E3E-39ECA0154BBD}">
          <p14:sldIdLst/>
        </p14:section>
        <p14:section name="Learn More" id="{62756D7E-964E-493A-83A1-13BC0B6B5E47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598" autoAdjust="0"/>
  </p:normalViewPr>
  <p:slideViewPr>
    <p:cSldViewPr snapToGrid="0">
      <p:cViewPr varScale="1">
        <p:scale>
          <a:sx n="111" d="100"/>
          <a:sy n="111" d="100"/>
        </p:scale>
        <p:origin x="5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C3FCC2-4E7A-4671-AA79-177CB194E449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01C38D-F26D-4167-83EF-8774BC62D5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050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3238323-0ADF-4328-9564-AEB5DFD80DB6}"/>
              </a:ext>
            </a:extLst>
          </p:cNvPr>
          <p:cNvSpPr/>
          <p:nvPr userDrawn="1"/>
        </p:nvSpPr>
        <p:spPr bwMode="blackWhite">
          <a:xfrm>
            <a:off x="254950" y="262784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B776FAE-C8F8-44A1-8BC7-9EB9483714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333500"/>
            <a:ext cx="9144000" cy="1790700"/>
          </a:xfrm>
        </p:spPr>
        <p:txBody>
          <a:bodyPr vert="horz" lIns="91440" tIns="0" rIns="91440" bIns="0" rtlCol="0" anchor="t" anchorCtr="0">
            <a:noAutofit/>
          </a:bodyPr>
          <a:lstStyle>
            <a:lvl1pPr>
              <a:lnSpc>
                <a:spcPct val="100000"/>
              </a:lnSpc>
              <a:defRPr lang="en-US" sz="48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7900C6-1C2C-4612-8672-356C6DDFDC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128009"/>
            <a:ext cx="9144000" cy="1287675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>
              <a:buNone/>
              <a:defRPr lang="en-US" sz="2400" dirty="0">
                <a:solidFill>
                  <a:schemeClr val="bg1"/>
                </a:solidFill>
                <a:latin typeface="+mj-lt"/>
              </a:defRPr>
            </a:lvl1pPr>
          </a:lstStyle>
          <a:p>
            <a:pPr marL="228600" lvl="0" indent="-228600">
              <a:lnSpc>
                <a:spcPct val="150000"/>
              </a:lnSpc>
              <a:spcAft>
                <a:spcPts val="1200"/>
              </a:spcAft>
            </a:pPr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274E620-B44E-41FF-8FA1-D955BD69C0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8" r="13926" b="71478"/>
          <a:stretch/>
        </p:blipFill>
        <p:spPr>
          <a:xfrm>
            <a:off x="342899" y="4546601"/>
            <a:ext cx="11715751" cy="202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146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45A2570-7517-4576-B836-E4E6D3E743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"/>
          <a:stretch/>
        </p:blipFill>
        <p:spPr>
          <a:xfrm>
            <a:off x="269032" y="4801396"/>
            <a:ext cx="11653936" cy="1786228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59B673-4507-4B72-871E-0018907875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4433" y="1604211"/>
            <a:ext cx="10983131" cy="4572752"/>
          </a:xfrm>
        </p:spPr>
        <p:txBody>
          <a:bodyPr/>
          <a:lstStyle>
            <a:lvl1pPr marL="0" indent="0">
              <a:spcAft>
                <a:spcPts val="1200"/>
              </a:spcAft>
              <a:buSzPct val="25000"/>
              <a:buFont typeface="Segoe UI" panose="020B0502040204020203" pitchFamily="34" charset="0"/>
              <a:buChar char=" "/>
              <a:defRPr sz="1200"/>
            </a:lvl1pPr>
            <a:lvl2pPr marL="401638" indent="7938">
              <a:spcBef>
                <a:spcPts val="600"/>
              </a:spcBef>
              <a:spcAft>
                <a:spcPts val="1200"/>
              </a:spcAft>
              <a:buFont typeface="Segoe UI" panose="020B0502040204020203" pitchFamily="34" charset="0"/>
              <a:buChar char=" "/>
              <a:defRPr sz="1200"/>
            </a:lvl2pPr>
            <a:lvl3pPr marL="1143000" indent="-228600">
              <a:buFont typeface="Segoe UI" panose="020B0502040204020203" pitchFamily="34" charset="0"/>
              <a:buChar char=" "/>
              <a:defRPr/>
            </a:lvl3pPr>
            <a:lvl4pPr marL="1600200" indent="-228600">
              <a:buFont typeface="Segoe UI" panose="020B0502040204020203" pitchFamily="34" charset="0"/>
              <a:buChar char=" "/>
              <a:defRPr/>
            </a:lvl4pPr>
            <a:lvl5pPr marL="2057400" indent="-228600">
              <a:buFont typeface="Segoe UI" panose="020B0502040204020203" pitchFamily="34" charset="0"/>
              <a:buChar char=" 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FB8AB91F-D739-4DD5-859B-B16B125BEC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10340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45A2570-7517-4576-B836-E4E6D3E743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"/>
          <a:stretch/>
        </p:blipFill>
        <p:spPr>
          <a:xfrm>
            <a:off x="269032" y="4801396"/>
            <a:ext cx="11653936" cy="1786228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59B673-4507-4B72-871E-0018907875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4433" y="1604211"/>
            <a:ext cx="10983131" cy="4572752"/>
          </a:xfrm>
        </p:spPr>
        <p:txBody>
          <a:bodyPr/>
          <a:lstStyle>
            <a:lvl1pPr marL="0" indent="0">
              <a:spcAft>
                <a:spcPts val="1200"/>
              </a:spcAft>
              <a:buSzPct val="25000"/>
              <a:buFont typeface="Segoe UI" panose="020B0502040204020203" pitchFamily="34" charset="0"/>
              <a:buChar char=" "/>
              <a:defRPr sz="1200"/>
            </a:lvl1pPr>
            <a:lvl2pPr marL="401638" indent="7938">
              <a:spcBef>
                <a:spcPts val="600"/>
              </a:spcBef>
              <a:spcAft>
                <a:spcPts val="1200"/>
              </a:spcAft>
              <a:buFont typeface="Segoe UI" panose="020B0502040204020203" pitchFamily="34" charset="0"/>
              <a:buChar char=" "/>
              <a:defRPr sz="1200"/>
            </a:lvl2pPr>
            <a:lvl3pPr marL="1143000" indent="-228600">
              <a:buFont typeface="Segoe UI" panose="020B0502040204020203" pitchFamily="34" charset="0"/>
              <a:buChar char=" "/>
              <a:defRPr/>
            </a:lvl3pPr>
            <a:lvl4pPr marL="1600200" indent="-228600">
              <a:buFont typeface="Segoe UI" panose="020B0502040204020203" pitchFamily="34" charset="0"/>
              <a:buChar char=" "/>
              <a:defRPr/>
            </a:lvl4pPr>
            <a:lvl5pPr marL="2057400" indent="-228600">
              <a:buFont typeface="Segoe UI" panose="020B0502040204020203" pitchFamily="34" charset="0"/>
              <a:buChar char=" 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E770BB0-A521-41C6-A0AE-BEE679D2AD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0465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F89203F-46EF-44A2-956A-7FF6AF93BE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"/>
          <a:stretch/>
        </p:blipFill>
        <p:spPr>
          <a:xfrm>
            <a:off x="269032" y="4801396"/>
            <a:ext cx="11653936" cy="1786228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1D47175-944E-463B-ABBB-06669A4739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0862" y="1507068"/>
            <a:ext cx="3192379" cy="4669896"/>
          </a:xfrm>
        </p:spPr>
        <p:txBody>
          <a:bodyPr anchor="ctr"/>
          <a:lstStyle>
            <a:lvl1pPr marL="0" indent="0" algn="l">
              <a:lnSpc>
                <a:spcPct val="150000"/>
              </a:lnSpc>
              <a:spcAft>
                <a:spcPts val="1200"/>
              </a:spcAft>
              <a:buSzPct val="25000"/>
              <a:buFont typeface="Segoe UI" panose="020B0502040204020203" pitchFamily="34" charset="0"/>
              <a:buChar char=" "/>
              <a:defRPr sz="1200"/>
            </a:lvl1pPr>
            <a:lvl2pPr marL="401638" indent="7938" algn="l">
              <a:spcBef>
                <a:spcPts val="600"/>
              </a:spcBef>
              <a:spcAft>
                <a:spcPts val="1200"/>
              </a:spcAft>
              <a:buFont typeface="Segoe UI" panose="020B0502040204020203" pitchFamily="34" charset="0"/>
              <a:buChar char=" "/>
              <a:defRPr sz="1200"/>
            </a:lvl2pPr>
            <a:lvl3pPr marL="1143000" indent="-228600">
              <a:buFont typeface="Segoe UI" panose="020B0502040204020203" pitchFamily="34" charset="0"/>
              <a:buChar char=" "/>
              <a:defRPr/>
            </a:lvl3pPr>
            <a:lvl4pPr marL="1600200" indent="-228600">
              <a:buFont typeface="Segoe UI" panose="020B0502040204020203" pitchFamily="34" charset="0"/>
              <a:buChar char=" "/>
              <a:defRPr/>
            </a:lvl4pPr>
            <a:lvl5pPr marL="2057400" indent="-228600">
              <a:buFont typeface="Segoe UI" panose="020B0502040204020203" pitchFamily="34" charset="0"/>
              <a:buChar char=" 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40725B0-0DB7-41CE-9C4C-39E8D0F6325E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395537" y="1507068"/>
            <a:ext cx="7143905" cy="4669896"/>
          </a:xfrm>
        </p:spPr>
        <p:txBody>
          <a:bodyPr anchor="ctr"/>
          <a:lstStyle>
            <a:lvl1pPr marL="0" indent="0">
              <a:spcAft>
                <a:spcPts val="1200"/>
              </a:spcAft>
              <a:buSzPct val="25000"/>
              <a:buFont typeface="Segoe UI" panose="020B0502040204020203" pitchFamily="34" charset="0"/>
              <a:buChar char=" "/>
              <a:defRPr sz="1200"/>
            </a:lvl1pPr>
            <a:lvl2pPr marL="401638" indent="7938">
              <a:spcBef>
                <a:spcPts val="600"/>
              </a:spcBef>
              <a:spcAft>
                <a:spcPts val="1200"/>
              </a:spcAft>
              <a:buFont typeface="Segoe UI" panose="020B0502040204020203" pitchFamily="34" charset="0"/>
              <a:buChar char=" "/>
              <a:defRPr sz="1200"/>
            </a:lvl2pPr>
            <a:lvl3pPr marL="1143000" indent="-228600">
              <a:buFont typeface="Segoe UI" panose="020B0502040204020203" pitchFamily="34" charset="0"/>
              <a:buChar char=" "/>
              <a:defRPr/>
            </a:lvl3pPr>
            <a:lvl4pPr marL="1600200" indent="-228600">
              <a:buFont typeface="Segoe UI" panose="020B0502040204020203" pitchFamily="34" charset="0"/>
              <a:buChar char=" "/>
              <a:defRPr/>
            </a:lvl4pPr>
            <a:lvl5pPr marL="2057400" indent="-228600">
              <a:buFont typeface="Segoe UI" panose="020B0502040204020203" pitchFamily="34" charset="0"/>
              <a:buChar char=" 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F9E63483-559C-4A6F-B04F-D6C56A3CC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49444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/>
          <p:cNvSpPr/>
          <p:nvPr userDrawn="1"/>
        </p:nvSpPr>
        <p:spPr bwMode="blackWhite">
          <a:xfrm>
            <a:off x="254950" y="262784"/>
            <a:ext cx="11682101" cy="207264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1208" y="1536192"/>
            <a:ext cx="6876288" cy="64008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539496" y="2560320"/>
            <a:ext cx="94457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Edit Master text styles</a:t>
            </a:r>
          </a:p>
          <a:p>
            <a:pPr marL="0" lvl="1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Second level</a:t>
            </a:r>
          </a:p>
          <a:p>
            <a:pPr marL="0" lvl="2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Third level</a:t>
            </a:r>
          </a:p>
          <a:p>
            <a:pPr marL="0" lvl="3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Fourth level</a:t>
            </a:r>
          </a:p>
          <a:p>
            <a:pPr marL="0" lvl="4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78284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en-US" sz="1800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3">
            <a:extLst>
              <a:ext uri="{FF2B5EF4-FFF2-40B4-BE49-F238E27FC236}">
                <a16:creationId xmlns:a16="http://schemas.microsoft.com/office/drawing/2014/main" id="{0017C897-2775-4930-B0BE-BEB7245323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48158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en-US" sz="1800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D258610D-0376-4D1E-8ED8-29382288BB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783" t="-3"/>
          <a:stretch/>
        </p:blipFill>
        <p:spPr>
          <a:xfrm>
            <a:off x="269032" y="4801396"/>
            <a:ext cx="11653936" cy="1786228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1C16CD2-606C-441E-BBA3-51767980C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93501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6675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D5FD28E-AEC9-43B8-86F4-9CD3C41D49D7}"/>
              </a:ext>
            </a:extLst>
          </p:cNvPr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en-US" sz="1800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5AFE014-E3CD-4B9A-A705-F1CADD8F42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434" y="448628"/>
            <a:ext cx="10983132" cy="74776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ADE5F7-8A52-43AD-8F30-F13CF54506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DC85AE-A002-4BA3-8D90-3960ED0FF8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44E560-77BF-4D1A-B6E7-CD55CE12B1B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103AA5-C732-4ECB-88D6-DAA20E2C1C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280433-CBB5-49C5-B032-5A800E5D09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59379A-16E2-4C4A-96D0-A52C442257E7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32A06DA-7FF5-4DDE-94D0-63A83DB241E8}"/>
              </a:ext>
            </a:extLst>
          </p:cNvPr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8514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52" r:id="rId4"/>
    <p:sldLayoutId id="2147483660" r:id="rId5"/>
    <p:sldLayoutId id="2147483662" r:id="rId6"/>
    <p:sldLayoutId id="2147483661" r:id="rId7"/>
    <p:sldLayoutId id="2147483655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2800" kern="1200">
          <a:solidFill>
            <a:schemeClr val="bg2">
              <a:lumMod val="2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EF8D61-9318-4DC8-A868-2B1BFDD2B2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600" kern="0" dirty="0">
                <a:solidFill>
                  <a:srgbClr val="FFFFFF"/>
                </a:solidFill>
                <a:latin typeface="TheSans-Plain" pitchFamily="34" charset="0"/>
              </a:rPr>
              <a:t>COSO 2013: Fraud Risk Assessment</a:t>
            </a:r>
            <a:br>
              <a:rPr lang="en-US" sz="3600" kern="0" dirty="0">
                <a:solidFill>
                  <a:srgbClr val="FFFFFF"/>
                </a:solidFill>
                <a:latin typeface="TheSans-Plain" pitchFamily="34" charset="0"/>
              </a:rPr>
            </a:br>
            <a:r>
              <a:rPr lang="en-US" sz="3600" kern="0" dirty="0">
                <a:solidFill>
                  <a:srgbClr val="FFFFFF"/>
                </a:solidFill>
                <a:latin typeface="TheSans-Plain" pitchFamily="34" charset="0"/>
              </a:rPr>
              <a:t>Audit and Compliance Committee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322DE6-C2BE-4B53-BC28-C43EBD0052A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latin typeface="TheSans-Plain" pitchFamily="34" charset="0"/>
              </a:rPr>
              <a:t>February 25, 2026</a:t>
            </a:r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6FA85D-3B0A-4E0C-B8AC-042993910A93}"/>
              </a:ext>
            </a:extLst>
          </p:cNvPr>
          <p:cNvSpPr txBox="1">
            <a:spLocks/>
          </p:cNvSpPr>
          <p:nvPr/>
        </p:nvSpPr>
        <p:spPr>
          <a:xfrm>
            <a:off x="5952227" y="5255593"/>
            <a:ext cx="5163186" cy="495232"/>
          </a:xfrm>
          <a:prstGeom prst="rect">
            <a:avLst/>
          </a:prstGeom>
        </p:spPr>
        <p:txBody>
          <a:bodyPr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>
                <a:solidFill>
                  <a:srgbClr val="408E93"/>
                </a:solidFill>
                <a:latin typeface="Agency FB" panose="020B0503020202020204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pPr>
              <a:spcBef>
                <a:spcPts val="1000"/>
              </a:spcBef>
            </a:pPr>
            <a:r>
              <a:rPr lang="en-US" sz="1800" dirty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By Alexander Tzoumas, CIA, CFE, CISA, CDPSE, CRMA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0FE0F52F-ADF1-4011-A51B-92383D0AB7F8}"/>
              </a:ext>
            </a:extLst>
          </p:cNvPr>
          <p:cNvSpPr txBox="1">
            <a:spLocks/>
          </p:cNvSpPr>
          <p:nvPr/>
        </p:nvSpPr>
        <p:spPr>
          <a:xfrm>
            <a:off x="8136485" y="5503209"/>
            <a:ext cx="3760738" cy="10205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kern="1200">
                <a:solidFill>
                  <a:schemeClr val="bg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200" u="sng" dirty="0"/>
          </a:p>
        </p:txBody>
      </p:sp>
    </p:spTree>
    <p:extLst>
      <p:ext uri="{BB962C8B-B14F-4D97-AF65-F5344CB8AC3E}">
        <p14:creationId xmlns:p14="http://schemas.microsoft.com/office/powerpoint/2010/main" val="29975803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E7273F9-59F9-4FB3-9D34-82C64C4F86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434" y="448628"/>
            <a:ext cx="10983132" cy="747763"/>
          </a:xfrm>
        </p:spPr>
        <p:txBody>
          <a:bodyPr>
            <a:normAutofit/>
          </a:bodyPr>
          <a:lstStyle/>
          <a:p>
            <a:r>
              <a:rPr lang="en-US" sz="3600" b="1" dirty="0"/>
              <a:t>COSO Framework 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5AB49E1-195D-497A-BB31-2158958CA0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2559" y="1283516"/>
            <a:ext cx="9598788" cy="4893448"/>
          </a:xfrm>
        </p:spPr>
        <p:txBody>
          <a:bodyPr/>
          <a:lstStyle/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549E"/>
              </a:buClr>
              <a:buSzTx/>
              <a:buFontTx/>
              <a:buChar char="•"/>
            </a:pPr>
            <a:r>
              <a:rPr lang="en-US" sz="2800" kern="0" dirty="0">
                <a:solidFill>
                  <a:srgbClr val="000000"/>
                </a:solidFill>
                <a:latin typeface="TheSans-Plain" pitchFamily="34" charset="0"/>
              </a:rPr>
              <a:t>Committee of Sponsoring Organizations Framework Principle </a:t>
            </a:r>
          </a:p>
          <a:p>
            <a:pPr marL="742950" lvl="1" indent="-28575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549E"/>
              </a:buClr>
              <a:buFontTx/>
              <a:buChar char="–"/>
            </a:pPr>
            <a:r>
              <a:rPr lang="en-US" sz="2400" kern="0" dirty="0">
                <a:solidFill>
                  <a:srgbClr val="000000"/>
                </a:solidFill>
                <a:latin typeface="TheSans-Plain" pitchFamily="34" charset="0"/>
              </a:rPr>
              <a:t>The organization considers the potential for fraud in assessing risks to the achievement of objectives.</a:t>
            </a:r>
          </a:p>
          <a:p>
            <a:pPr lvl="2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33399"/>
              </a:buClr>
              <a:buFontTx/>
              <a:buChar char="•"/>
            </a:pPr>
            <a:r>
              <a:rPr lang="en-US" sz="2400" kern="0" dirty="0">
                <a:solidFill>
                  <a:srgbClr val="000000"/>
                </a:solidFill>
                <a:latin typeface="TheSans-Plain" pitchFamily="34" charset="0"/>
              </a:rPr>
              <a:t>Incorporates the concept of fraud risk assessment.</a:t>
            </a:r>
          </a:p>
          <a:p>
            <a:pPr lvl="2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33399"/>
              </a:buClr>
              <a:buFontTx/>
              <a:buChar char="•"/>
            </a:pPr>
            <a:r>
              <a:rPr lang="en-US" sz="2400" kern="0" dirty="0">
                <a:solidFill>
                  <a:srgbClr val="000000"/>
                </a:solidFill>
                <a:latin typeface="TheSans-Plain" pitchFamily="34" charset="0"/>
              </a:rPr>
              <a:t>Considerations related to various types of fraud, including fraudulent financial reporting, fraudulent nonfinancial reporting, misappropriation of assets, safeguarding of assets, management override, and corruption.</a:t>
            </a:r>
          </a:p>
          <a:p>
            <a:pPr lvl="2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33399"/>
              </a:buClr>
              <a:buFontTx/>
              <a:buChar char="•"/>
            </a:pPr>
            <a:r>
              <a:rPr lang="en-US" sz="2400" kern="0" dirty="0">
                <a:solidFill>
                  <a:srgbClr val="000000"/>
                </a:solidFill>
                <a:latin typeface="TheSans-Plain" pitchFamily="34" charset="0"/>
              </a:rPr>
              <a:t>Evaluating incentives, pressures, opportunities, attitudes, and rationalizations.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FDF344D-6A0B-491A-9018-36F7AEAD3BB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976220" y="5429200"/>
            <a:ext cx="2563222" cy="747763"/>
          </a:xfrm>
        </p:spPr>
        <p:txBody>
          <a:bodyPr>
            <a:normAutofit/>
          </a:bodyPr>
          <a:lstStyle/>
          <a:p>
            <a:r>
              <a:rPr lang="en-US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25163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E7273F9-59F9-4FB3-9D34-82C64C4F86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434" y="448628"/>
            <a:ext cx="10983132" cy="747763"/>
          </a:xfrm>
        </p:spPr>
        <p:txBody>
          <a:bodyPr>
            <a:normAutofit/>
          </a:bodyPr>
          <a:lstStyle/>
          <a:p>
            <a:r>
              <a:rPr lang="en-US" sz="3600" b="1" dirty="0"/>
              <a:t>Fraud Risk Assessment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5AB49E1-195D-497A-BB31-2158958CA0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2558" y="880844"/>
            <a:ext cx="10320241" cy="5296120"/>
          </a:xfrm>
        </p:spPr>
        <p:txBody>
          <a:bodyPr/>
          <a:lstStyle/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549E"/>
              </a:buClr>
              <a:buSzTx/>
              <a:buFontTx/>
              <a:buChar char="•"/>
            </a:pPr>
            <a:r>
              <a:rPr lang="en-US" sz="2800" kern="0" dirty="0">
                <a:solidFill>
                  <a:srgbClr val="000000"/>
                </a:solidFill>
                <a:latin typeface="TheSans-Plain" pitchFamily="34" charset="0"/>
              </a:rPr>
              <a:t>Source: Association of Certified Fraud Examiners (ACFE)</a:t>
            </a: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549E"/>
              </a:buClr>
              <a:buSzTx/>
              <a:buFontTx/>
              <a:buChar char="•"/>
            </a:pPr>
            <a:r>
              <a:rPr lang="en-US" sz="2800" kern="0" dirty="0">
                <a:solidFill>
                  <a:srgbClr val="000000"/>
                </a:solidFill>
                <a:latin typeface="TheSans-Plain" pitchFamily="34" charset="0"/>
              </a:rPr>
              <a:t>Serves as a benchmark to measure our progress</a:t>
            </a: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549E"/>
              </a:buClr>
              <a:buSzTx/>
              <a:buFontTx/>
              <a:buChar char="•"/>
            </a:pPr>
            <a:r>
              <a:rPr lang="en-US" sz="2800" kern="0" dirty="0">
                <a:solidFill>
                  <a:srgbClr val="000000"/>
                </a:solidFill>
                <a:latin typeface="TheSans-Plain" pitchFamily="34" charset="0"/>
              </a:rPr>
              <a:t>Initial assessment was a compilation of management’s self assessments and internal audit control design evaluations</a:t>
            </a: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549E"/>
              </a:buClr>
              <a:buSzTx/>
              <a:buFontTx/>
              <a:buChar char="•"/>
            </a:pPr>
            <a:r>
              <a:rPr lang="en-US" sz="2800" kern="0" dirty="0">
                <a:solidFill>
                  <a:srgbClr val="000000"/>
                </a:solidFill>
                <a:latin typeface="TheSans-Plain" pitchFamily="34" charset="0"/>
              </a:rPr>
              <a:t>Multiple remediation actions in progress</a:t>
            </a: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549E"/>
              </a:buClr>
              <a:buSzTx/>
              <a:buFontTx/>
              <a:buChar char="•"/>
            </a:pPr>
            <a:r>
              <a:rPr lang="en-US" sz="2800" kern="0" dirty="0">
                <a:solidFill>
                  <a:srgbClr val="000000"/>
                </a:solidFill>
                <a:latin typeface="TheSans-Plain" pitchFamily="34" charset="0"/>
              </a:rPr>
              <a:t>Certain items remain within management’s risk appetite</a:t>
            </a: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549E"/>
              </a:buClr>
              <a:buSzTx/>
              <a:buFontTx/>
              <a:buChar char="•"/>
            </a:pPr>
            <a:r>
              <a:rPr lang="en-US" sz="2800" kern="0" dirty="0">
                <a:solidFill>
                  <a:srgbClr val="000000"/>
                </a:solidFill>
                <a:latin typeface="TheSans-Plain" pitchFamily="34" charset="0"/>
              </a:rPr>
              <a:t>Will evaluate progress on an annual basis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FDF344D-6A0B-491A-9018-36F7AEAD3BB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976220" y="5429200"/>
            <a:ext cx="2563222" cy="747763"/>
          </a:xfrm>
        </p:spPr>
        <p:txBody>
          <a:bodyPr>
            <a:normAutofit/>
          </a:bodyPr>
          <a:lstStyle/>
          <a:p>
            <a:r>
              <a:rPr lang="en-US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2806130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E7273F9-59F9-4FB3-9D34-82C64C4F86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434" y="448628"/>
            <a:ext cx="10983132" cy="747763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TheSans-Plain"/>
              </a:rPr>
              <a:t>Comparison of 2023 Assessment to 2024 Results</a:t>
            </a:r>
            <a:endParaRPr lang="en-US" sz="3600" b="1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5AB49E1-195D-497A-BB31-2158958CA0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2558" y="880844"/>
            <a:ext cx="10320241" cy="5296120"/>
          </a:xfrm>
        </p:spPr>
        <p:txBody>
          <a:bodyPr/>
          <a:lstStyle/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549E"/>
              </a:buClr>
              <a:buSzTx/>
              <a:buFontTx/>
              <a:buChar char="•"/>
            </a:pPr>
            <a:r>
              <a:rPr lang="en-US" sz="2800" kern="0" dirty="0">
                <a:solidFill>
                  <a:srgbClr val="000000"/>
                </a:solidFill>
                <a:latin typeface="TheSansBold-Plain" pitchFamily="34" charset="0"/>
              </a:rPr>
              <a:t>Areas with Lowest Scores</a:t>
            </a:r>
          </a:p>
          <a:p>
            <a:pPr marL="398463" lvl="1" indent="-28575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549E"/>
              </a:buClr>
              <a:buFontTx/>
              <a:buChar char="–"/>
            </a:pPr>
            <a:r>
              <a:rPr lang="en-US" sz="2400" kern="0" dirty="0">
                <a:solidFill>
                  <a:srgbClr val="000000"/>
                </a:solidFill>
                <a:latin typeface="TheSans-Plain" pitchFamily="34" charset="0"/>
              </a:rPr>
              <a:t>Module 4: Skimming Schemes (prior year 86% decreased to 85%)</a:t>
            </a:r>
          </a:p>
          <a:p>
            <a:pPr marL="798513" lvl="2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549E"/>
              </a:buClr>
              <a:buFontTx/>
              <a:buChar char="•"/>
            </a:pPr>
            <a:r>
              <a:rPr lang="en-US" kern="0" dirty="0">
                <a:solidFill>
                  <a:srgbClr val="000000"/>
                </a:solidFill>
                <a:latin typeface="TheSans-Plain" pitchFamily="34" charset="0"/>
              </a:rPr>
              <a:t>Identifies opportunities to enhance segregation of duties, audit trail, and fraud detection efforts.  Smaller departments have limited personnel and thus segregation options. </a:t>
            </a:r>
            <a:r>
              <a:rPr lang="en-US" b="1" kern="0" dirty="0">
                <a:solidFill>
                  <a:srgbClr val="00B050"/>
                </a:solidFill>
                <a:latin typeface="TheSans-Plain" pitchFamily="34" charset="0"/>
              </a:rPr>
              <a:t>Score decrease reflects discontinued acceptance of cash by university thus increase non appliable survey questions.</a:t>
            </a:r>
          </a:p>
          <a:p>
            <a:pPr marL="398463" lvl="1" indent="-28575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549E"/>
              </a:buClr>
              <a:buFontTx/>
              <a:buChar char="–"/>
            </a:pPr>
            <a:r>
              <a:rPr lang="en-US" sz="2400" kern="0" dirty="0">
                <a:solidFill>
                  <a:srgbClr val="000000"/>
                </a:solidFill>
                <a:latin typeface="TheSans-Plain" pitchFamily="34" charset="0"/>
              </a:rPr>
              <a:t>Module 5: Payroll Schemes (prior year 83% improved to 89%)</a:t>
            </a:r>
          </a:p>
          <a:p>
            <a:pPr marL="798513" lvl="2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549E"/>
              </a:buClr>
              <a:buFontTx/>
              <a:buChar char="•"/>
            </a:pPr>
            <a:r>
              <a:rPr lang="en-US" kern="0" dirty="0">
                <a:solidFill>
                  <a:srgbClr val="000000"/>
                </a:solidFill>
                <a:latin typeface="TheSans-Plain" pitchFamily="34" charset="0"/>
              </a:rPr>
              <a:t>Opportunities to improve timesheet approvals and rotation of duties. Lean departments have limited personnel and thus limited segregation and rotation options. </a:t>
            </a:r>
            <a:r>
              <a:rPr lang="en-US" b="1" kern="0" dirty="0">
                <a:solidFill>
                  <a:srgbClr val="00B050"/>
                </a:solidFill>
                <a:latin typeface="TheSans-Plain" pitchFamily="34" charset="0"/>
              </a:rPr>
              <a:t>Internal controls are improving.</a:t>
            </a:r>
          </a:p>
          <a:p>
            <a:pPr marL="398463" lvl="1" indent="-28575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549E"/>
              </a:buClr>
              <a:buFontTx/>
              <a:buChar char="–"/>
            </a:pPr>
            <a:r>
              <a:rPr lang="en-US" sz="2400" kern="0" dirty="0">
                <a:solidFill>
                  <a:srgbClr val="000000"/>
                </a:solidFill>
                <a:latin typeface="TheSans-Plain" pitchFamily="34" charset="0"/>
              </a:rPr>
              <a:t> Module 14: Cash Register Schemes (prior year 92% remains at 92% rounded)</a:t>
            </a:r>
          </a:p>
          <a:p>
            <a:pPr marL="798513" lvl="2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549E"/>
              </a:buClr>
              <a:buFontTx/>
              <a:buChar char="•"/>
            </a:pPr>
            <a:r>
              <a:rPr lang="en-US" kern="0" dirty="0">
                <a:solidFill>
                  <a:srgbClr val="000000"/>
                </a:solidFill>
                <a:latin typeface="TheSans-Plain" pitchFamily="34" charset="0"/>
              </a:rPr>
              <a:t>Auxiliary functions with register activity are not managed by the university.  </a:t>
            </a:r>
            <a:r>
              <a:rPr lang="en-US" b="1" kern="0" dirty="0">
                <a:solidFill>
                  <a:srgbClr val="00B050"/>
                </a:solidFill>
                <a:latin typeface="TheSans-Plain" pitchFamily="34" charset="0"/>
              </a:rPr>
              <a:t>Amounts at risk are insignificant to university.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FDF344D-6A0B-491A-9018-36F7AEAD3BB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976220" y="5429200"/>
            <a:ext cx="2563222" cy="747763"/>
          </a:xfrm>
        </p:spPr>
        <p:txBody>
          <a:bodyPr>
            <a:normAutofit/>
          </a:bodyPr>
          <a:lstStyle/>
          <a:p>
            <a:r>
              <a:rPr lang="en-US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6021378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E7273F9-59F9-4FB3-9D34-82C64C4F86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434" y="448628"/>
            <a:ext cx="10983132" cy="747763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TheSans-Plain"/>
              </a:rPr>
              <a:t>Comparison of 2023 Assessment to 2024 Results</a:t>
            </a:r>
            <a:endParaRPr lang="en-US" sz="3600" b="1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5AB49E1-195D-497A-BB31-2158958CA0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2558" y="880844"/>
            <a:ext cx="10320241" cy="5296120"/>
          </a:xfrm>
        </p:spPr>
        <p:txBody>
          <a:bodyPr/>
          <a:lstStyle/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549E"/>
              </a:buClr>
              <a:buSzTx/>
              <a:buFontTx/>
              <a:buChar char="•"/>
            </a:pPr>
            <a:r>
              <a:rPr lang="en-US" sz="2800" kern="0" dirty="0">
                <a:solidFill>
                  <a:srgbClr val="000000"/>
                </a:solidFill>
                <a:latin typeface="TheSansBold-Plain" pitchFamily="34" charset="0"/>
              </a:rPr>
              <a:t>Average total score increased from 93% to 96%</a:t>
            </a:r>
          </a:p>
          <a:p>
            <a:pPr lv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549E"/>
              </a:buClr>
              <a:buSzTx/>
              <a:buNone/>
            </a:pPr>
            <a:endParaRPr lang="en-US" sz="2800" kern="0" dirty="0">
              <a:solidFill>
                <a:srgbClr val="000000"/>
              </a:solidFill>
              <a:latin typeface="TheSansBold-Plain" pitchFamily="34" charset="0"/>
            </a:endParaRPr>
          </a:p>
          <a:p>
            <a:pPr marL="398463" lvl="1" indent="-28575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549E"/>
              </a:buClr>
              <a:buFontTx/>
              <a:buChar char="–"/>
            </a:pPr>
            <a:r>
              <a:rPr lang="en-US" sz="2400" kern="0" dirty="0">
                <a:solidFill>
                  <a:srgbClr val="000000"/>
                </a:solidFill>
                <a:latin typeface="TheSans-Plain" pitchFamily="34" charset="0"/>
              </a:rPr>
              <a:t>Module 13 – Corruptions Schemes showed largest improvement (Was 92% improved to 100%)</a:t>
            </a:r>
          </a:p>
          <a:p>
            <a:pPr marL="798513" lvl="2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549E"/>
              </a:buClr>
              <a:buFontTx/>
              <a:buChar char="•"/>
            </a:pPr>
            <a:r>
              <a:rPr lang="en-US" kern="0" dirty="0">
                <a:solidFill>
                  <a:srgbClr val="00B050"/>
                </a:solidFill>
                <a:latin typeface="TheSans-Plain" pitchFamily="34" charset="0"/>
              </a:rPr>
              <a:t>Procurement has strong internal controls and employees are now cross trained.</a:t>
            </a:r>
          </a:p>
          <a:p>
            <a:pPr marL="398463" lvl="1" indent="-28575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549E"/>
              </a:buClr>
              <a:buFontTx/>
              <a:buChar char="–"/>
            </a:pPr>
            <a:r>
              <a:rPr lang="en-US" sz="2400" kern="0" dirty="0">
                <a:solidFill>
                  <a:srgbClr val="000000"/>
                </a:solidFill>
                <a:latin typeface="TheSans-Plain" pitchFamily="34" charset="0"/>
              </a:rPr>
              <a:t> Module 5 – Cash Larceny Schemes showed 2</a:t>
            </a:r>
            <a:r>
              <a:rPr lang="en-US" sz="2400" kern="0" baseline="30000" dirty="0">
                <a:solidFill>
                  <a:srgbClr val="000000"/>
                </a:solidFill>
                <a:latin typeface="TheSans-Plain" pitchFamily="34" charset="0"/>
              </a:rPr>
              <a:t>nd</a:t>
            </a:r>
            <a:r>
              <a:rPr lang="en-US" sz="2400" kern="0" dirty="0">
                <a:solidFill>
                  <a:srgbClr val="000000"/>
                </a:solidFill>
                <a:latin typeface="TheSans-Plain" pitchFamily="34" charset="0"/>
              </a:rPr>
              <a:t> largest improvement (Was 86% improved to 93%)</a:t>
            </a:r>
          </a:p>
          <a:p>
            <a:pPr marL="798513" lvl="2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549E"/>
              </a:buClr>
              <a:buFontTx/>
              <a:buChar char="•"/>
            </a:pPr>
            <a:r>
              <a:rPr lang="en-US" kern="0" dirty="0">
                <a:solidFill>
                  <a:srgbClr val="00B050"/>
                </a:solidFill>
                <a:latin typeface="TheSans-Plain" pitchFamily="34" charset="0"/>
              </a:rPr>
              <a:t>Cash receipts duties could be further segregated but bank reconciliations helps mitigate risk.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FDF344D-6A0B-491A-9018-36F7AEAD3BB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976220" y="5429200"/>
            <a:ext cx="2563222" cy="747763"/>
          </a:xfrm>
        </p:spPr>
        <p:txBody>
          <a:bodyPr>
            <a:normAutofit/>
          </a:bodyPr>
          <a:lstStyle/>
          <a:p>
            <a:r>
              <a:rPr lang="en-US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9730955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E7273F9-59F9-4FB3-9D34-82C64C4F86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434" y="207034"/>
            <a:ext cx="10983132" cy="474003"/>
          </a:xfrm>
        </p:spPr>
        <p:txBody>
          <a:bodyPr>
            <a:normAutofit fontScale="90000"/>
          </a:bodyPr>
          <a:lstStyle/>
          <a:p>
            <a:r>
              <a:rPr lang="en-US" sz="3600" kern="0" dirty="0">
                <a:solidFill>
                  <a:srgbClr val="00549E"/>
                </a:solidFill>
                <a:latin typeface="TheSans-Plain"/>
              </a:rPr>
              <a:t>2023 – 2024 Assessment Scores</a:t>
            </a:r>
            <a:endParaRPr lang="en-US" sz="3600" b="1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5AB49E1-195D-497A-BB31-2158958CA0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2558" y="1546788"/>
            <a:ext cx="10320241" cy="4630175"/>
          </a:xfrm>
        </p:spPr>
        <p:txBody>
          <a:bodyPr/>
          <a:lstStyle/>
          <a:p>
            <a:pPr lv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549E"/>
              </a:buClr>
              <a:buSzTx/>
              <a:buNone/>
            </a:pPr>
            <a:r>
              <a:rPr lang="en-US" kern="0" dirty="0">
                <a:solidFill>
                  <a:srgbClr val="000000"/>
                </a:solidFill>
                <a:latin typeface="TheSans-Plain" pitchFamily="34" charset="0"/>
              </a:rPr>
              <a:t> 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FDF344D-6A0B-491A-9018-36F7AEAD3BB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976220" y="5429200"/>
            <a:ext cx="2563222" cy="747763"/>
          </a:xfrm>
        </p:spPr>
        <p:txBody>
          <a:bodyPr>
            <a:normAutofit/>
          </a:bodyPr>
          <a:lstStyle/>
          <a:p>
            <a:r>
              <a:rPr lang="en-US" dirty="0"/>
              <a:t> 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FF1D79D-9018-C5C1-C931-8C9D420035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666431"/>
              </p:ext>
            </p:extLst>
          </p:nvPr>
        </p:nvGraphicFramePr>
        <p:xfrm>
          <a:off x="715992" y="1233577"/>
          <a:ext cx="10823449" cy="5270741"/>
        </p:xfrm>
        <a:graphic>
          <a:graphicData uri="http://schemas.openxmlformats.org/drawingml/2006/table">
            <a:tbl>
              <a:tblPr/>
              <a:tblGrid>
                <a:gridCol w="2544785">
                  <a:extLst>
                    <a:ext uri="{9D8B030D-6E8A-4147-A177-3AD203B41FA5}">
                      <a16:colId xmlns:a16="http://schemas.microsoft.com/office/drawing/2014/main" val="3717363358"/>
                    </a:ext>
                  </a:extLst>
                </a:gridCol>
                <a:gridCol w="1279346">
                  <a:extLst>
                    <a:ext uri="{9D8B030D-6E8A-4147-A177-3AD203B41FA5}">
                      <a16:colId xmlns:a16="http://schemas.microsoft.com/office/drawing/2014/main" val="418906287"/>
                    </a:ext>
                  </a:extLst>
                </a:gridCol>
                <a:gridCol w="1372053">
                  <a:extLst>
                    <a:ext uri="{9D8B030D-6E8A-4147-A177-3AD203B41FA5}">
                      <a16:colId xmlns:a16="http://schemas.microsoft.com/office/drawing/2014/main" val="476664975"/>
                    </a:ext>
                  </a:extLst>
                </a:gridCol>
                <a:gridCol w="1483300">
                  <a:extLst>
                    <a:ext uri="{9D8B030D-6E8A-4147-A177-3AD203B41FA5}">
                      <a16:colId xmlns:a16="http://schemas.microsoft.com/office/drawing/2014/main" val="4086767864"/>
                    </a:ext>
                  </a:extLst>
                </a:gridCol>
                <a:gridCol w="1056850">
                  <a:extLst>
                    <a:ext uri="{9D8B030D-6E8A-4147-A177-3AD203B41FA5}">
                      <a16:colId xmlns:a16="http://schemas.microsoft.com/office/drawing/2014/main" val="1314547435"/>
                    </a:ext>
                  </a:extLst>
                </a:gridCol>
                <a:gridCol w="1056850">
                  <a:extLst>
                    <a:ext uri="{9D8B030D-6E8A-4147-A177-3AD203B41FA5}">
                      <a16:colId xmlns:a16="http://schemas.microsoft.com/office/drawing/2014/main" val="419318099"/>
                    </a:ext>
                  </a:extLst>
                </a:gridCol>
                <a:gridCol w="1042944">
                  <a:extLst>
                    <a:ext uri="{9D8B030D-6E8A-4147-A177-3AD203B41FA5}">
                      <a16:colId xmlns:a16="http://schemas.microsoft.com/office/drawing/2014/main" val="2341174735"/>
                    </a:ext>
                  </a:extLst>
                </a:gridCol>
                <a:gridCol w="987321">
                  <a:extLst>
                    <a:ext uri="{9D8B030D-6E8A-4147-A177-3AD203B41FA5}">
                      <a16:colId xmlns:a16="http://schemas.microsoft.com/office/drawing/2014/main" val="975054251"/>
                    </a:ext>
                  </a:extLst>
                </a:gridCol>
              </a:tblGrid>
              <a:tr h="1123425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2024 Assessment (Aug)</a:t>
                      </a:r>
                    </a:p>
                  </a:txBody>
                  <a:tcPr marL="7729" marR="7729" marT="7729" marB="0">
                    <a:lnL>
                      <a:noFill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Module 1 - Employee Assessment</a:t>
                      </a:r>
                    </a:p>
                  </a:txBody>
                  <a:tcPr marL="7729" marR="7729" marT="7729" marB="0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Module 2 - Management/Key Employee Assessment</a:t>
                      </a:r>
                    </a:p>
                  </a:txBody>
                  <a:tcPr marL="7729" marR="7729" marT="772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Module 3 - Physical Controls to Deter Employee Theft and Fraud</a:t>
                      </a:r>
                    </a:p>
                  </a:txBody>
                  <a:tcPr marL="7729" marR="7729" marT="772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Module 4 - Skimming Schemes</a:t>
                      </a:r>
                    </a:p>
                  </a:txBody>
                  <a:tcPr marL="7729" marR="7729" marT="772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Module 5 - Cash Larceny Schemes</a:t>
                      </a:r>
                    </a:p>
                  </a:txBody>
                  <a:tcPr marL="7729" marR="7729" marT="772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Module 6 - Check Tampering Schemes</a:t>
                      </a:r>
                    </a:p>
                  </a:txBody>
                  <a:tcPr marL="7729" marR="7729" marT="772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Module 7 - Cash Register Schemes</a:t>
                      </a:r>
                    </a:p>
                  </a:txBody>
                  <a:tcPr marL="7729" marR="7729" marT="772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956405"/>
                  </a:ext>
                </a:extLst>
              </a:tr>
              <a:tr h="18723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 of Questions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7729" marR="7729" marT="7729" marB="0" anchor="b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0092224"/>
                  </a:ext>
                </a:extLst>
              </a:tr>
              <a:tr h="18723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 Answered Favorably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7729" marR="7729" marT="7729" marB="0" anchor="b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01353"/>
                  </a:ext>
                </a:extLst>
              </a:tr>
              <a:tr h="18723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 Answered Unfavorably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729" marR="7729" marT="7729" marB="0" anchor="b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4529105"/>
                  </a:ext>
                </a:extLst>
              </a:tr>
              <a:tr h="18723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 N/A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729" marR="7729" marT="7729" marB="0" anchor="b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3203621"/>
                  </a:ext>
                </a:extLst>
              </a:tr>
              <a:tr h="19659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Fraud Score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91%</a:t>
                      </a:r>
                    </a:p>
                  </a:txBody>
                  <a:tcPr marL="7729" marR="7729" marT="7729" marB="0" anchor="b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4819432"/>
                  </a:ext>
                </a:extLst>
              </a:tr>
              <a:tr h="18723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2023 Fraud Score (June)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8125711"/>
                  </a:ext>
                </a:extLst>
              </a:tr>
              <a:tr h="18723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2024 Fraud Score (June)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3481667"/>
                  </a:ext>
                </a:extLst>
              </a:tr>
              <a:tr h="19659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Difference 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5%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12%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5%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3952638"/>
                  </a:ext>
                </a:extLst>
              </a:tr>
              <a:tr h="1123425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 Assessment (Feb)</a:t>
                      </a:r>
                    </a:p>
                  </a:txBody>
                  <a:tcPr marL="7729" marR="7729" marT="7729" marB="0">
                    <a:lnL>
                      <a:noFill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Module 1 - Employee Assessment</a:t>
                      </a:r>
                    </a:p>
                  </a:txBody>
                  <a:tcPr marL="7729" marR="7729" marT="7729" marB="0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Module 2 - Management/Key Employee Assessment</a:t>
                      </a:r>
                    </a:p>
                  </a:txBody>
                  <a:tcPr marL="7729" marR="7729" marT="772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Module 3 - Physical Controls to Deter Employee Theft and Fraud</a:t>
                      </a:r>
                    </a:p>
                  </a:txBody>
                  <a:tcPr marL="7729" marR="7729" marT="772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Module 4 - Skimming Schemes</a:t>
                      </a:r>
                    </a:p>
                  </a:txBody>
                  <a:tcPr marL="7729" marR="7729" marT="772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Module 5 - Cash Larceny Schemes</a:t>
                      </a:r>
                    </a:p>
                  </a:txBody>
                  <a:tcPr marL="7729" marR="7729" marT="772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Module 6 - Check Tampering Schemes</a:t>
                      </a:r>
                    </a:p>
                  </a:txBody>
                  <a:tcPr marL="7729" marR="7729" marT="772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Module 7 - Cash Register Schemes</a:t>
                      </a:r>
                    </a:p>
                  </a:txBody>
                  <a:tcPr marL="7729" marR="7729" marT="772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0641988"/>
                  </a:ext>
                </a:extLst>
              </a:tr>
              <a:tr h="18723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 of Questions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7729" marR="7729" marT="7729" marB="0" anchor="b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3164394"/>
                  </a:ext>
                </a:extLst>
              </a:tr>
              <a:tr h="18723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 Answered Favorably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7729" marR="7729" marT="7729" marB="0" anchor="b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0733147"/>
                  </a:ext>
                </a:extLst>
              </a:tr>
              <a:tr h="18723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 Answered Unfavorably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729" marR="7729" marT="7729" marB="0" anchor="b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5885373"/>
                  </a:ext>
                </a:extLst>
              </a:tr>
              <a:tr h="18723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 N/A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729" marR="7729" marT="7729" marB="0" anchor="b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9082827"/>
                  </a:ext>
                </a:extLst>
              </a:tr>
              <a:tr h="19659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Fraud Score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97%</a:t>
                      </a:r>
                    </a:p>
                  </a:txBody>
                  <a:tcPr marL="7729" marR="7729" marT="7729" marB="0" anchor="b">
                    <a:lnL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3309445"/>
                  </a:ext>
                </a:extLst>
              </a:tr>
              <a:tr h="18723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2024 Fraud Score (June)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0314880"/>
                  </a:ext>
                </a:extLst>
              </a:tr>
              <a:tr h="18723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2024 Fraud Score (June)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9895945"/>
                  </a:ext>
                </a:extLst>
              </a:tr>
              <a:tr h="18723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Difference 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6.7%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6.7%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-0.8%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8.3%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-0.7%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14196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27757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E7273F9-59F9-4FB3-9D34-82C64C4F86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434" y="448629"/>
            <a:ext cx="10983132" cy="532492"/>
          </a:xfrm>
        </p:spPr>
        <p:txBody>
          <a:bodyPr>
            <a:normAutofit fontScale="90000"/>
          </a:bodyPr>
          <a:lstStyle/>
          <a:p>
            <a:r>
              <a:rPr lang="en-US" sz="3600" kern="0" dirty="0">
                <a:solidFill>
                  <a:srgbClr val="00549E"/>
                </a:solidFill>
                <a:latin typeface="TheSans-Plain"/>
              </a:rPr>
              <a:t>2023 - 2024 Assessment Scores (Continued)</a:t>
            </a:r>
            <a:endParaRPr lang="en-US" sz="3600" b="1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5AB49E1-195D-497A-BB31-2158958CA0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2558" y="880844"/>
            <a:ext cx="10320241" cy="5296120"/>
          </a:xfrm>
        </p:spPr>
        <p:txBody>
          <a:bodyPr/>
          <a:lstStyle/>
          <a:p>
            <a:pPr lv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549E"/>
              </a:buClr>
              <a:buSzTx/>
              <a:buNone/>
            </a:pPr>
            <a:r>
              <a:rPr lang="en-US" kern="0" dirty="0">
                <a:solidFill>
                  <a:srgbClr val="000000"/>
                </a:solidFill>
                <a:latin typeface="TheSans-Plain" pitchFamily="34" charset="0"/>
              </a:rPr>
              <a:t> 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FDF344D-6A0B-491A-9018-36F7AEAD3BB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976220" y="5429200"/>
            <a:ext cx="2563222" cy="747763"/>
          </a:xfrm>
        </p:spPr>
        <p:txBody>
          <a:bodyPr>
            <a:normAutofit/>
          </a:bodyPr>
          <a:lstStyle/>
          <a:p>
            <a:r>
              <a:rPr lang="en-US" dirty="0"/>
              <a:t> 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D7279D7-2BCC-73BB-F76B-E4609057BC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5414897"/>
              </p:ext>
            </p:extLst>
          </p:nvPr>
        </p:nvGraphicFramePr>
        <p:xfrm>
          <a:off x="776376" y="1242203"/>
          <a:ext cx="10811189" cy="5366974"/>
        </p:xfrm>
        <a:graphic>
          <a:graphicData uri="http://schemas.openxmlformats.org/drawingml/2006/table">
            <a:tbl>
              <a:tblPr/>
              <a:tblGrid>
                <a:gridCol w="1157253">
                  <a:extLst>
                    <a:ext uri="{9D8B030D-6E8A-4147-A177-3AD203B41FA5}">
                      <a16:colId xmlns:a16="http://schemas.microsoft.com/office/drawing/2014/main" val="2157899509"/>
                    </a:ext>
                  </a:extLst>
                </a:gridCol>
                <a:gridCol w="1096346">
                  <a:extLst>
                    <a:ext uri="{9D8B030D-6E8A-4147-A177-3AD203B41FA5}">
                      <a16:colId xmlns:a16="http://schemas.microsoft.com/office/drawing/2014/main" val="351768691"/>
                    </a:ext>
                  </a:extLst>
                </a:gridCol>
                <a:gridCol w="1258768">
                  <a:extLst>
                    <a:ext uri="{9D8B030D-6E8A-4147-A177-3AD203B41FA5}">
                      <a16:colId xmlns:a16="http://schemas.microsoft.com/office/drawing/2014/main" val="3068282850"/>
                    </a:ext>
                  </a:extLst>
                </a:gridCol>
                <a:gridCol w="1238466">
                  <a:extLst>
                    <a:ext uri="{9D8B030D-6E8A-4147-A177-3AD203B41FA5}">
                      <a16:colId xmlns:a16="http://schemas.microsoft.com/office/drawing/2014/main" val="2642099125"/>
                    </a:ext>
                  </a:extLst>
                </a:gridCol>
                <a:gridCol w="1385659">
                  <a:extLst>
                    <a:ext uri="{9D8B030D-6E8A-4147-A177-3AD203B41FA5}">
                      <a16:colId xmlns:a16="http://schemas.microsoft.com/office/drawing/2014/main" val="4152452237"/>
                    </a:ext>
                  </a:extLst>
                </a:gridCol>
                <a:gridCol w="1258768">
                  <a:extLst>
                    <a:ext uri="{9D8B030D-6E8A-4147-A177-3AD203B41FA5}">
                      <a16:colId xmlns:a16="http://schemas.microsoft.com/office/drawing/2014/main" val="16037624"/>
                    </a:ext>
                  </a:extLst>
                </a:gridCol>
                <a:gridCol w="1258768">
                  <a:extLst>
                    <a:ext uri="{9D8B030D-6E8A-4147-A177-3AD203B41FA5}">
                      <a16:colId xmlns:a16="http://schemas.microsoft.com/office/drawing/2014/main" val="1728295804"/>
                    </a:ext>
                  </a:extLst>
                </a:gridCol>
                <a:gridCol w="1202935">
                  <a:extLst>
                    <a:ext uri="{9D8B030D-6E8A-4147-A177-3AD203B41FA5}">
                      <a16:colId xmlns:a16="http://schemas.microsoft.com/office/drawing/2014/main" val="3439003126"/>
                    </a:ext>
                  </a:extLst>
                </a:gridCol>
                <a:gridCol w="954226">
                  <a:extLst>
                    <a:ext uri="{9D8B030D-6E8A-4147-A177-3AD203B41FA5}">
                      <a16:colId xmlns:a16="http://schemas.microsoft.com/office/drawing/2014/main" val="3980215356"/>
                    </a:ext>
                  </a:extLst>
                </a:gridCol>
              </a:tblGrid>
              <a:tr h="1143938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Module 8 - Purchasing and Billing Schemes</a:t>
                      </a:r>
                    </a:p>
                  </a:txBody>
                  <a:tcPr marL="7729" marR="7729" marT="772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Module 9 - Payroll Schemes</a:t>
                      </a:r>
                    </a:p>
                  </a:txBody>
                  <a:tcPr marL="7729" marR="7729" marT="772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Module 10 - Expense Schemes</a:t>
                      </a:r>
                    </a:p>
                  </a:txBody>
                  <a:tcPr marL="7729" marR="7729" marT="772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Module 11 - Theft of Inventory and Equipment</a:t>
                      </a:r>
                    </a:p>
                  </a:txBody>
                  <a:tcPr marL="7729" marR="7729" marT="772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Module 12 - Theft of Proprietary Information</a:t>
                      </a:r>
                    </a:p>
                  </a:txBody>
                  <a:tcPr marL="7729" marR="7729" marT="772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Module 13 - Corruption Schemes</a:t>
                      </a:r>
                    </a:p>
                  </a:txBody>
                  <a:tcPr marL="7729" marR="7729" marT="772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Module 14  - Conflicts of Interest</a:t>
                      </a:r>
                    </a:p>
                  </a:txBody>
                  <a:tcPr marL="7729" marR="7729" marT="772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Module 15 - Fraudulent Financial Reports</a:t>
                      </a:r>
                    </a:p>
                  </a:txBody>
                  <a:tcPr marL="7729" marR="7729" marT="7729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7729" marR="7729" marT="772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546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5340789"/>
                  </a:ext>
                </a:extLst>
              </a:tr>
              <a:tr h="190656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294</a:t>
                      </a:r>
                    </a:p>
                  </a:txBody>
                  <a:tcPr marL="7729" marR="7729" marT="77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8359840"/>
                  </a:ext>
                </a:extLst>
              </a:tr>
              <a:tr h="190656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254</a:t>
                      </a:r>
                    </a:p>
                  </a:txBody>
                  <a:tcPr marL="7729" marR="7729" marT="77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7923788"/>
                  </a:ext>
                </a:extLst>
              </a:tr>
              <a:tr h="190656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729" marR="7729" marT="77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3898567"/>
                  </a:ext>
                </a:extLst>
              </a:tr>
              <a:tr h="190656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729" marR="7729" marT="77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1600699"/>
                  </a:ext>
                </a:extLst>
              </a:tr>
              <a:tr h="200190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93%</a:t>
                      </a:r>
                    </a:p>
                  </a:txBody>
                  <a:tcPr marL="7729" marR="7729" marT="77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6257171"/>
                  </a:ext>
                </a:extLst>
              </a:tr>
              <a:tr h="190656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0247657"/>
                  </a:ext>
                </a:extLst>
              </a:tr>
              <a:tr h="190656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7982956"/>
                  </a:ext>
                </a:extLst>
              </a:tr>
              <a:tr h="200190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3376972"/>
                  </a:ext>
                </a:extLst>
              </a:tr>
              <a:tr h="1143938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Module 8 - Purchasing and Billing Schemes</a:t>
                      </a:r>
                    </a:p>
                  </a:txBody>
                  <a:tcPr marL="7729" marR="7729" marT="772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Module 9 - Payroll Schemes</a:t>
                      </a:r>
                    </a:p>
                  </a:txBody>
                  <a:tcPr marL="7729" marR="7729" marT="772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Module 10 - Expense Schemes</a:t>
                      </a:r>
                    </a:p>
                  </a:txBody>
                  <a:tcPr marL="7729" marR="7729" marT="772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Module 11 - Theft of Inventory and Equipment</a:t>
                      </a:r>
                    </a:p>
                  </a:txBody>
                  <a:tcPr marL="7729" marR="7729" marT="772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Module 12 - Theft of Proprietary Information</a:t>
                      </a:r>
                    </a:p>
                  </a:txBody>
                  <a:tcPr marL="7729" marR="7729" marT="772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Module 13 - Corruption Schemes</a:t>
                      </a:r>
                    </a:p>
                  </a:txBody>
                  <a:tcPr marL="7729" marR="7729" marT="772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Module 14  - Conflicts of Interest</a:t>
                      </a:r>
                    </a:p>
                  </a:txBody>
                  <a:tcPr marL="7729" marR="7729" marT="772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Module 15 - Fraudulent Financial Reports</a:t>
                      </a:r>
                    </a:p>
                  </a:txBody>
                  <a:tcPr marL="7729" marR="7729" marT="7729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7729" marR="7729" marT="772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546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571764"/>
                  </a:ext>
                </a:extLst>
              </a:tr>
              <a:tr h="190656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294</a:t>
                      </a:r>
                    </a:p>
                  </a:txBody>
                  <a:tcPr marL="7729" marR="7729" marT="77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9353316"/>
                  </a:ext>
                </a:extLst>
              </a:tr>
              <a:tr h="190656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260</a:t>
                      </a:r>
                    </a:p>
                  </a:txBody>
                  <a:tcPr marL="7729" marR="7729" marT="77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5451755"/>
                  </a:ext>
                </a:extLst>
              </a:tr>
              <a:tr h="190656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7729" marR="7729" marT="77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8027143"/>
                  </a:ext>
                </a:extLst>
              </a:tr>
              <a:tr h="190656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7729" marR="7729" marT="77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2719166"/>
                  </a:ext>
                </a:extLst>
              </a:tr>
              <a:tr h="200190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96%</a:t>
                      </a:r>
                    </a:p>
                  </a:txBody>
                  <a:tcPr marL="7729" marR="7729" marT="77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7838210"/>
                  </a:ext>
                </a:extLst>
              </a:tr>
              <a:tr h="190656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6894843"/>
                  </a:ext>
                </a:extLst>
              </a:tr>
              <a:tr h="190656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5219568"/>
                  </a:ext>
                </a:extLst>
              </a:tr>
              <a:tr h="190656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6.7%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8.3%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3.8%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3.1%</a:t>
                      </a:r>
                    </a:p>
                  </a:txBody>
                  <a:tcPr marL="7729" marR="7729" marT="77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67694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2550989"/>
      </p:ext>
    </p:extLst>
  </p:cSld>
  <p:clrMapOvr>
    <a:masterClrMapping/>
  </p:clrMapOvr>
</p:sld>
</file>

<file path=ppt/theme/theme1.xml><?xml version="1.0" encoding="utf-8"?>
<a:theme xmlns:a="http://schemas.openxmlformats.org/drawingml/2006/main" name="Get Started with 3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>
        <a:noAutofit/>
      </a:bodyPr>
      <a:lstStyle>
        <a:defPPr marL="0" indent="0" algn="l">
          <a:lnSpc>
            <a:spcPts val="1800"/>
          </a:lnSpc>
          <a:spcAft>
            <a:spcPts val="600"/>
          </a:spcAft>
          <a:buNone/>
          <a:defRPr sz="1200" dirty="0" smtClean="0">
            <a:solidFill>
              <a:prstClr val="black">
                <a:lumMod val="75000"/>
                <a:lumOff val="25000"/>
              </a:prstClr>
            </a:solidFill>
            <a:latin typeface="Segoe UI" panose="020B0502040204020203" pitchFamily="34" charset="0"/>
            <a:cs typeface="Segoe UI" panose="020B0502040204020203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M16411177_Bring Your Presentations_win32_mlw - v3" id="{DE0A717D-0B12-4D44-8613-A03A4CD6D7EE}" vid="{30B64ACD-7D47-478C-8DC1-E97D1D0752D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42480f6609812271f56e53f2aff71704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4b48d77c16982ba2890c3fe2b4c067b2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90717D-CB20-4004-8DD0-01756D9D039A}">
  <ds:schemaRefs>
    <ds:schemaRef ds:uri="http://purl.org/dc/dcmitype/"/>
    <ds:schemaRef ds:uri="71af3243-3dd4-4a8d-8c0d-dd76da1f02a5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16c05727-aa75-4e4a-9b5f-8a80a1165891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C620A972-1CDD-4EF3-89C2-EBD9E5E1FD1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8A56FF6-92BD-46DE-9059-01B9F08E888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Bring your presentations to life with 3D</Template>
  <TotalTime>0</TotalTime>
  <Words>1050</Words>
  <Application>Microsoft Office PowerPoint</Application>
  <PresentationFormat>Widescreen</PresentationFormat>
  <Paragraphs>347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Calibri</vt:lpstr>
      <vt:lpstr>Segoe UI</vt:lpstr>
      <vt:lpstr>Segoe UI Light</vt:lpstr>
      <vt:lpstr>TheSansBold-Plain</vt:lpstr>
      <vt:lpstr>TheSans-Plain</vt:lpstr>
      <vt:lpstr>Get Started with 3D</vt:lpstr>
      <vt:lpstr>COSO 2013: Fraud Risk Assessment Audit and Compliance Committee</vt:lpstr>
      <vt:lpstr>COSO Framework </vt:lpstr>
      <vt:lpstr>Fraud Risk Assessment</vt:lpstr>
      <vt:lpstr>Comparison of 2023 Assessment to 2024 Results</vt:lpstr>
      <vt:lpstr>Comparison of 2023 Assessment to 2024 Results</vt:lpstr>
      <vt:lpstr>2023 – 2024 Assessment Scores</vt:lpstr>
      <vt:lpstr>2023 - 2024 Assessment Scores (Continued)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2021-04-28T16:22:39Z</dcterms:created>
  <dcterms:modified xsi:type="dcterms:W3CDTF">2026-02-25T21:05:22Z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